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72" r:id="rId2"/>
    <p:sldId id="377" r:id="rId3"/>
    <p:sldId id="449" r:id="rId4"/>
    <p:sldId id="398" r:id="rId5"/>
    <p:sldId id="338" r:id="rId6"/>
    <p:sldId id="399" r:id="rId7"/>
    <p:sldId id="448" r:id="rId8"/>
    <p:sldId id="396" r:id="rId9"/>
    <p:sldId id="435" r:id="rId10"/>
    <p:sldId id="407" r:id="rId11"/>
    <p:sldId id="424" r:id="rId12"/>
    <p:sldId id="410" r:id="rId13"/>
    <p:sldId id="409" r:id="rId14"/>
    <p:sldId id="433" r:id="rId15"/>
    <p:sldId id="405" r:id="rId16"/>
    <p:sldId id="425" r:id="rId17"/>
    <p:sldId id="416" r:id="rId18"/>
    <p:sldId id="423" r:id="rId19"/>
    <p:sldId id="434" r:id="rId20"/>
    <p:sldId id="412" r:id="rId21"/>
    <p:sldId id="426" r:id="rId22"/>
    <p:sldId id="441" r:id="rId23"/>
    <p:sldId id="418" r:id="rId24"/>
    <p:sldId id="442" r:id="rId25"/>
    <p:sldId id="420" r:id="rId26"/>
    <p:sldId id="451" r:id="rId27"/>
    <p:sldId id="438" r:id="rId28"/>
    <p:sldId id="422" r:id="rId29"/>
    <p:sldId id="427" r:id="rId30"/>
    <p:sldId id="431" r:id="rId31"/>
    <p:sldId id="430" r:id="rId32"/>
    <p:sldId id="440" r:id="rId33"/>
    <p:sldId id="432" r:id="rId34"/>
    <p:sldId id="439" r:id="rId35"/>
    <p:sldId id="428" r:id="rId36"/>
    <p:sldId id="429" r:id="rId37"/>
    <p:sldId id="408" r:id="rId38"/>
    <p:sldId id="384" r:id="rId39"/>
    <p:sldId id="450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Wildfaier da Silva" initials="MWdS" lastIdx="2" clrIdx="0">
    <p:extLst>
      <p:ext uri="{19B8F6BF-5375-455C-9EA6-DF929625EA0E}">
        <p15:presenceInfo xmlns:p15="http://schemas.microsoft.com/office/powerpoint/2012/main" userId="S-1-5-21-1694574831-2701815030-435008600-35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B"/>
    <a:srgbClr val="0066FF"/>
    <a:srgbClr val="6DC0FF"/>
    <a:srgbClr val="FFEAA7"/>
    <a:srgbClr val="C4D4BA"/>
    <a:srgbClr val="D1E9EB"/>
    <a:srgbClr val="C7E4E7"/>
    <a:srgbClr val="DAE4D4"/>
    <a:srgbClr val="CDEBD3"/>
    <a:srgbClr val="D2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68" autoAdjust="0"/>
    <p:restoredTop sz="95560" autoAdjust="0"/>
  </p:normalViewPr>
  <p:slideViewPr>
    <p:cSldViewPr>
      <p:cViewPr>
        <p:scale>
          <a:sx n="75" d="100"/>
          <a:sy n="75" d="100"/>
        </p:scale>
        <p:origin x="4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8A929AB-7A5C-49F6-833C-042FB015B3CD}" type="datetimeFigureOut">
              <a:rPr lang="pt-BR"/>
              <a:pPr>
                <a:defRPr/>
              </a:pPr>
              <a:t>10/01/2017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3FFBFE-5D9F-4019-8593-38052AF07D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2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567819-CC79-41FA-A06B-C034B1FAE3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9308" y="4568428"/>
            <a:ext cx="9036496" cy="504056"/>
          </a:xfrm>
          <a:prstGeom prst="rect">
            <a:avLst/>
          </a:prstGeom>
        </p:spPr>
        <p:txBody>
          <a:bodyPr anchor="ctr"/>
          <a:lstStyle>
            <a:lvl1pPr>
              <a:defRPr sz="2000" b="1" i="1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799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são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3888432" cy="1944216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4814537" y="3776638"/>
            <a:ext cx="4005935" cy="66047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i="1" baseline="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697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04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 -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03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71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50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6372200" y="1268760"/>
            <a:ext cx="2664296" cy="872282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444208" y="2420888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Nome</a:t>
            </a:r>
          </a:p>
          <a:p>
            <a:r>
              <a:rPr lang="pt-BR" dirty="0" smtClean="0"/>
              <a:t>E-mail@cwi.com.br</a:t>
            </a:r>
          </a:p>
          <a:p>
            <a:r>
              <a:rPr lang="pt-BR" dirty="0" smtClean="0"/>
              <a:t>(51) 9999-9999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202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8020544" y="6613756"/>
            <a:ext cx="115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380FA9-2908-483B-8DEC-B29A0AC8D9F1}" type="slidenum">
              <a:rPr lang="pt-BR" sz="900" b="1" i="1" smtClean="0">
                <a:solidFill>
                  <a:schemeClr val="bg1">
                    <a:lumMod val="75000"/>
                  </a:schemeClr>
                </a:solidFill>
              </a:rPr>
              <a:pPr algn="r"/>
              <a:t>‹nº›</a:t>
            </a:fld>
            <a:endParaRPr lang="pt-BR" sz="9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4" r:id="rId2"/>
    <p:sldLayoutId id="2147484066" r:id="rId3"/>
    <p:sldLayoutId id="2147484089" r:id="rId4"/>
    <p:sldLayoutId id="2147484088" r:id="rId5"/>
    <p:sldLayoutId id="2147484090" r:id="rId6"/>
    <p:sldLayoutId id="2147484091" r:id="rId7"/>
    <p:sldLayoutId id="2147484075" r:id="rId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riciorissetto/ORM-CommonMistake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logs.asp.net/mehfuzh/writing-custom-linq-provid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ORM: O que estamos fazendo errado?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88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endParaRPr lang="pt-BR" sz="2400" i="0" dirty="0" smtClean="0"/>
          </a:p>
          <a:p>
            <a:endParaRPr lang="en-US" sz="2400" i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" y="980727"/>
            <a:ext cx="7217090" cy="5483481"/>
          </a:xfrm>
          <a:prstGeom prst="rect">
            <a:avLst/>
          </a:prstGeom>
        </p:spPr>
      </p:pic>
      <p:pic>
        <p:nvPicPr>
          <p:cNvPr id="2052" name="Picture 4" descr="1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6" y="116126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1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468052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pt-BR" sz="2400" dirty="0" err="1" smtClean="0"/>
              <a:t>Lazy</a:t>
            </a:r>
            <a:r>
              <a:rPr lang="pt-BR" sz="2400" dirty="0" smtClean="0"/>
              <a:t> </a:t>
            </a:r>
            <a:r>
              <a:rPr lang="pt-BR" sz="2400" dirty="0" err="1" smtClean="0"/>
              <a:t>Load</a:t>
            </a:r>
            <a:r>
              <a:rPr lang="pt-BR" sz="2400" i="0" dirty="0" smtClean="0"/>
              <a:t> habilitado.</a:t>
            </a:r>
          </a:p>
          <a:p>
            <a:r>
              <a:rPr lang="pt-BR" sz="2400" i="0" dirty="0" smtClean="0"/>
              <a:t>Consultas sem o uso do </a:t>
            </a:r>
            <a:r>
              <a:rPr lang="pt-BR" sz="2400" dirty="0" smtClean="0"/>
              <a:t>.Include() </a:t>
            </a:r>
            <a:r>
              <a:rPr lang="pt-BR" sz="2400" i="0" dirty="0" smtClean="0"/>
              <a:t>de entidades relacionadas.</a:t>
            </a:r>
          </a:p>
          <a:p>
            <a:r>
              <a:rPr lang="pt-BR" sz="2400" i="0" dirty="0" smtClean="0"/>
              <a:t>Cada acesso a uma entidade relacionada gerará uma nova consulta a base de dados.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</a:t>
            </a:r>
            <a:r>
              <a:rPr lang="pt-BR" sz="2400" b="1" i="0" dirty="0"/>
              <a:t>:</a:t>
            </a:r>
          </a:p>
          <a:p>
            <a:r>
              <a:rPr lang="en-US" sz="2400" i="0" dirty="0" err="1" smtClean="0"/>
              <a:t>Múltiplos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acessos</a:t>
            </a:r>
            <a:r>
              <a:rPr lang="en-US" sz="2400" i="0" dirty="0" smtClean="0"/>
              <a:t> a base de dados que </a:t>
            </a:r>
            <a:r>
              <a:rPr lang="en-US" sz="2400" i="0" dirty="0" err="1" smtClean="0"/>
              <a:t>poderiam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evitados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endParaRPr lang="pt-BR" sz="2400" i="0" dirty="0" smtClean="0"/>
          </a:p>
          <a:p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8743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N+1, código gerando 20.001 consultas na base de dados para 10.000 registros retornados.</a:t>
            </a:r>
          </a:p>
          <a:p>
            <a:endParaRPr lang="en-US" sz="2400" i="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40191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 – EF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N+1, código gerando somente uma consulta na base de </a:t>
            </a:r>
            <a:r>
              <a:rPr lang="pt-BR" sz="2400" b="1" i="0" dirty="0" smtClean="0"/>
              <a:t>dados.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" y="2564904"/>
            <a:ext cx="7846631" cy="3312368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 rot="3754281">
            <a:off x="6896455" y="2564904"/>
            <a:ext cx="57606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2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N+1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tempos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para 10.000 </a:t>
            </a:r>
            <a:r>
              <a:rPr lang="en-US" sz="2400" i="0" dirty="0" err="1" smtClean="0"/>
              <a:t>registros</a:t>
            </a:r>
            <a:r>
              <a:rPr lang="en-US" sz="2400" i="0" dirty="0"/>
              <a:t>.</a:t>
            </a:r>
            <a:endParaRPr lang="en-US" sz="2400" i="0" dirty="0" smtClean="0"/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i="0" dirty="0" smtClean="0"/>
              <a:t>causando o N+1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11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i="0" dirty="0" smtClean="0"/>
              <a:t>utilizando o </a:t>
            </a:r>
            <a:r>
              <a:rPr lang="pt-BR" sz="2200" dirty="0"/>
              <a:t>Include()</a:t>
            </a:r>
            <a:r>
              <a:rPr lang="pt-BR" sz="2200" i="0" dirty="0"/>
              <a:t> 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0,3 </a:t>
            </a:r>
            <a:r>
              <a:rPr lang="pt-BR" sz="3200" i="0" dirty="0" smtClean="0">
                <a:solidFill>
                  <a:srgbClr val="00B050"/>
                </a:solidFill>
              </a:rPr>
              <a:t>segundos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685822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Não utilizar projeção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53007"/>
            <a:ext cx="7452320" cy="5500330"/>
          </a:xfrm>
          <a:prstGeom prst="rect">
            <a:avLst/>
          </a:prstGeom>
        </p:spPr>
      </p:pic>
      <p:pic>
        <p:nvPicPr>
          <p:cNvPr id="4098" name="Picture 2" descr="2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928973" cy="9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Consulta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Linq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dirty="0" smtClean="0"/>
              <a:t>.Select() </a:t>
            </a:r>
            <a:r>
              <a:rPr lang="en-US" sz="2400" i="0" dirty="0" smtClean="0"/>
              <a:t>para </a:t>
            </a:r>
            <a:r>
              <a:rPr lang="en-US" sz="2400" i="0" dirty="0" err="1" smtClean="0"/>
              <a:t>selecionar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necessários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  <a:endParaRPr lang="pt-BR" sz="2400" b="1" i="0" dirty="0"/>
          </a:p>
          <a:p>
            <a:r>
              <a:rPr lang="en-US" sz="2400" i="0" dirty="0" smtClean="0"/>
              <a:t>Gera um SQL </a:t>
            </a:r>
            <a:r>
              <a:rPr lang="en-US" sz="2400" i="0" dirty="0" err="1" smtClean="0"/>
              <a:t>retornando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/>
              <a:t>c</a:t>
            </a:r>
            <a:r>
              <a:rPr lang="en-US" sz="2400" i="0" dirty="0" err="1" smtClean="0"/>
              <a:t>olunas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envolvidas</a:t>
            </a:r>
            <a:r>
              <a:rPr lang="en-US" sz="2400" i="0" dirty="0" smtClean="0"/>
              <a:t> (</a:t>
            </a:r>
            <a:r>
              <a:rPr lang="en-US" sz="2400" i="0" dirty="0" err="1" smtClean="0"/>
              <a:t>famoso</a:t>
            </a:r>
            <a:r>
              <a:rPr lang="en-US" sz="2400" i="0" dirty="0" smtClean="0"/>
              <a:t> </a:t>
            </a:r>
            <a:r>
              <a:rPr lang="en-US" sz="2400" dirty="0" smtClean="0"/>
              <a:t>SELECT </a:t>
            </a:r>
            <a:r>
              <a:rPr lang="en-US" sz="2400" dirty="0" smtClean="0"/>
              <a:t>*</a:t>
            </a:r>
            <a:r>
              <a:rPr lang="en-US" sz="2400" i="0" dirty="0" smtClean="0"/>
              <a:t>).</a:t>
            </a:r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4673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projeção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7" y="2636912"/>
            <a:ext cx="8040166" cy="15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projeção, mais linhas de código porém, um SQL muito mais otimizado.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2636912"/>
            <a:ext cx="760787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projeção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das </a:t>
            </a:r>
            <a:r>
              <a:rPr lang="en-US" sz="2400" i="0" dirty="0" err="1" smtClean="0"/>
              <a:t>consultas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obtivemos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seguinte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resultado</a:t>
            </a:r>
            <a:r>
              <a:rPr lang="en-US" sz="2400" i="0" dirty="0" smtClean="0"/>
              <a:t> </a:t>
            </a:r>
            <a:r>
              <a:rPr lang="en-US" sz="2400" i="0" dirty="0" smtClean="0"/>
              <a:t>(500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):</a:t>
            </a:r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b="1" i="0" dirty="0" smtClean="0"/>
              <a:t>sem</a:t>
            </a:r>
            <a:r>
              <a:rPr lang="pt-BR" sz="2200" i="0" dirty="0" smtClean="0"/>
              <a:t> projeção</a:t>
            </a:r>
            <a:endParaRPr lang="pt-BR" sz="24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14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b="1" i="0" dirty="0" smtClean="0"/>
              <a:t>com</a:t>
            </a:r>
            <a:r>
              <a:rPr lang="pt-BR" sz="2200" i="0" dirty="0" smtClean="0"/>
              <a:t> projeção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0,08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556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10"/>
          </p:nvPr>
        </p:nvSpPr>
        <p:spPr>
          <a:xfrm>
            <a:off x="4644008" y="1340768"/>
            <a:ext cx="4499992" cy="4752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Conceito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Benefícios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Malefícios</a:t>
            </a:r>
            <a:endParaRPr lang="pt-BR" sz="1800" i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5 </a:t>
            </a:r>
            <a:r>
              <a:rPr lang="pt-BR" sz="1800" i="0" dirty="0" smtClean="0"/>
              <a:t>más praticas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N+1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Não utilizar </a:t>
            </a:r>
            <a:r>
              <a:rPr lang="pt-BR" dirty="0" smtClean="0">
                <a:latin typeface="Calibri" panose="020F0502020204030204" pitchFamily="34" charset="0"/>
              </a:rPr>
              <a:t>projeção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Utilizando recursos </a:t>
            </a:r>
            <a:r>
              <a:rPr lang="pt-BR" dirty="0" smtClean="0">
                <a:latin typeface="Calibri" panose="020F0502020204030204" pitchFamily="34" charset="0"/>
              </a:rPr>
              <a:t>desnecessários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Objetos desnecessários no contexto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Mapeamento desnecessário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Evitando Problemas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Discussão</a:t>
            </a:r>
            <a:endParaRPr lang="pt-BR" sz="18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814537" y="188640"/>
            <a:ext cx="3888432" cy="559131"/>
          </a:xfrm>
        </p:spPr>
        <p:txBody>
          <a:bodyPr/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Em pauta ...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53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" y="980728"/>
            <a:ext cx="7634521" cy="5472608"/>
          </a:xfrm>
          <a:prstGeom prst="rect">
            <a:avLst/>
          </a:prstGeom>
        </p:spPr>
      </p:pic>
      <p:pic>
        <p:nvPicPr>
          <p:cNvPr id="3076" name="Picture 4" descr="3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39" y="1052736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8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Lazy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Load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carregamento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demanda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relacionadas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dinâmicos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dependendo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algumas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complexas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Caso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contrário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busque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pt-BR" sz="2400" i="0" dirty="0" smtClean="0"/>
              <a:t>previamente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869160"/>
            <a:ext cx="6336704" cy="80832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9477" y="503485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2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Proxy:</a:t>
            </a:r>
          </a:p>
          <a:p>
            <a:r>
              <a:rPr lang="en-US" sz="2400" i="0" dirty="0" smtClean="0"/>
              <a:t>O Lazy Load </a:t>
            </a:r>
            <a:r>
              <a:rPr lang="en-US" sz="2400" i="0" dirty="0" err="1" smtClean="0"/>
              <a:t>depende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criação</a:t>
            </a:r>
            <a:r>
              <a:rPr lang="en-US" sz="2400" i="0" dirty="0" smtClean="0"/>
              <a:t> </a:t>
            </a:r>
            <a:r>
              <a:rPr lang="en-US" sz="2400" i="0" dirty="0" smtClean="0"/>
              <a:t>de um </a:t>
            </a:r>
            <a:r>
              <a:rPr lang="en-US" sz="2400" i="0" dirty="0" smtClean="0"/>
              <a:t>Proxy para </a:t>
            </a:r>
            <a:r>
              <a:rPr lang="en-US" sz="2400" i="0" dirty="0" err="1" smtClean="0"/>
              <a:t>funcionar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gera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instância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herdando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entidade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sobrescreve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suas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virtuais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permitir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De </a:t>
            </a:r>
            <a:r>
              <a:rPr lang="en-US" sz="2400" i="0" dirty="0" err="1" smtClean="0"/>
              <a:t>preferência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/>
              <a:t>estar</a:t>
            </a:r>
            <a:r>
              <a:rPr lang="en-US" sz="2400" i="0" dirty="0"/>
              <a:t> </a:t>
            </a:r>
            <a:r>
              <a:rPr lang="en-US" sz="2400" i="0" dirty="0" err="1" smtClean="0"/>
              <a:t>desabilitado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inicialmente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assim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/>
              <a:t>o Lazy Load.</a:t>
            </a:r>
            <a:endParaRPr lang="en-US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6" y="4581128"/>
            <a:ext cx="7848872" cy="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detecção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automática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É </a:t>
            </a:r>
            <a:r>
              <a:rPr lang="en-US" sz="2400" i="0" dirty="0" err="1" smtClean="0"/>
              <a:t>disparado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pelos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pt-BR" sz="1800" i="0" dirty="0" err="1"/>
              <a:t>DbSet.Find</a:t>
            </a:r>
            <a:endParaRPr lang="pt-BR" sz="1800" i="0" dirty="0"/>
          </a:p>
          <a:p>
            <a:pPr lvl="1"/>
            <a:r>
              <a:rPr lang="pt-BR" sz="1800" i="0" dirty="0" err="1" smtClean="0"/>
              <a:t>DbSet.Remove</a:t>
            </a:r>
            <a:endParaRPr lang="pt-BR" sz="1800" i="0" dirty="0"/>
          </a:p>
          <a:p>
            <a:pPr lvl="1"/>
            <a:r>
              <a:rPr lang="pt-BR" sz="1800" i="0" dirty="0" err="1"/>
              <a:t>DbSet.Add</a:t>
            </a:r>
            <a:endParaRPr lang="pt-BR" sz="1800" i="0" dirty="0"/>
          </a:p>
          <a:p>
            <a:pPr lvl="1"/>
            <a:r>
              <a:rPr lang="pt-BR" sz="1800" i="0" dirty="0" err="1"/>
              <a:t>DbSet.Attach</a:t>
            </a:r>
            <a:endParaRPr lang="pt-BR" sz="1800" i="0" dirty="0"/>
          </a:p>
          <a:p>
            <a:pPr lvl="1"/>
            <a:r>
              <a:rPr lang="pt-BR" sz="1800" i="0" dirty="0" err="1"/>
              <a:t>DbContext.SaveChanges</a:t>
            </a:r>
            <a:endParaRPr lang="pt-BR" sz="1800" i="0" dirty="0"/>
          </a:p>
          <a:p>
            <a:pPr lvl="1"/>
            <a:r>
              <a:rPr lang="pt-BR" sz="1800" i="0" dirty="0" err="1"/>
              <a:t>DbContext.GetValidationErrors</a:t>
            </a:r>
            <a:endParaRPr lang="pt-BR" sz="1800" i="0" dirty="0"/>
          </a:p>
          <a:p>
            <a:pPr lvl="1"/>
            <a:r>
              <a:rPr lang="pt-BR" sz="1800" i="0" dirty="0" err="1"/>
              <a:t>DbContext.Entry</a:t>
            </a:r>
            <a:endParaRPr lang="pt-BR" sz="1800" i="0" dirty="0"/>
          </a:p>
          <a:p>
            <a:pPr lvl="1"/>
            <a:endParaRPr lang="en-US" sz="22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433758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muito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desabilite</a:t>
            </a:r>
            <a:r>
              <a:rPr lang="en-US" sz="2400" i="0" dirty="0" smtClean="0"/>
              <a:t> o </a:t>
            </a:r>
            <a:r>
              <a:rPr lang="en-US" sz="2400" dirty="0" err="1" smtClean="0"/>
              <a:t>AutoDetectChanges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mesmo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também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setar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manualmente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4581128"/>
            <a:ext cx="7776864" cy="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habilitado (é o default)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7464"/>
            <a:ext cx="8352928" cy="373784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779912" y="1887215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O(n²)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18027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052736"/>
            <a:ext cx="8280920" cy="936104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desabilitado durante o escopo das operações e habilitado somente no momento de salvar: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48880"/>
            <a:ext cx="8551807" cy="417646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79912" y="184482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O(n)</a:t>
            </a:r>
            <a:endParaRPr lang="pt-BR" sz="2400" b="1" dirty="0"/>
          </a:p>
        </p:txBody>
      </p:sp>
      <p:sp>
        <p:nvSpPr>
          <p:cNvPr id="3" name="Seta para Baixo 2"/>
          <p:cNvSpPr/>
          <p:nvPr/>
        </p:nvSpPr>
        <p:spPr>
          <a:xfrm rot="4088650">
            <a:off x="6948133" y="2069635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Baixo 7"/>
          <p:cNvSpPr/>
          <p:nvPr/>
        </p:nvSpPr>
        <p:spPr>
          <a:xfrm rot="4088650">
            <a:off x="6804117" y="5598025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115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4248472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operação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1.000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alunos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incluídos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base:</a:t>
            </a:r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Habilitado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3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Desabilitado no escopo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0,5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596984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Objetos </a:t>
            </a:r>
            <a:r>
              <a:rPr lang="pt-BR" dirty="0"/>
              <a:t>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995955"/>
            <a:ext cx="7716415" cy="5497945"/>
          </a:xfrm>
          <a:prstGeom prst="rect">
            <a:avLst/>
          </a:prstGeom>
        </p:spPr>
      </p:pic>
      <p:pic>
        <p:nvPicPr>
          <p:cNvPr id="5122" name="Picture 2" descr="4 fill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0387"/>
            <a:ext cx="1104057" cy="11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7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smtClean="0"/>
              <a:t>Levar para </a:t>
            </a:r>
            <a:r>
              <a:rPr lang="en-US" sz="2400" i="0" dirty="0" err="1" smtClean="0"/>
              <a:t>dentro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precisam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ciclo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vida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monitorado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 O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“</a:t>
            </a:r>
            <a:r>
              <a:rPr lang="en-US" sz="2400" i="0" dirty="0" err="1" smtClean="0"/>
              <a:t>trackeadas</a:t>
            </a:r>
            <a:r>
              <a:rPr lang="en-US" sz="2400" i="0" dirty="0" smtClean="0"/>
              <a:t>”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afeta</a:t>
            </a:r>
            <a:r>
              <a:rPr lang="en-US" sz="2400" i="0" dirty="0" smtClean="0"/>
              <a:t> a performance do </a:t>
            </a:r>
            <a:r>
              <a:rPr lang="en-US" sz="2400" dirty="0" err="1" smtClean="0"/>
              <a:t>SaveChanges</a:t>
            </a:r>
            <a:r>
              <a:rPr lang="en-US" sz="2400" dirty="0" smtClean="0"/>
              <a:t>().</a:t>
            </a:r>
          </a:p>
          <a:p>
            <a:r>
              <a:rPr lang="en-US" sz="2400" i="0" dirty="0" smtClean="0"/>
              <a:t>O </a:t>
            </a:r>
            <a:r>
              <a:rPr lang="en-US" sz="2400" i="0" dirty="0" err="1" smtClean="0"/>
              <a:t>custo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atachar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retornados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é alto.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003355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Fonte + Base de Dados + PPT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/>
              <a:t>      </a:t>
            </a:r>
            <a:r>
              <a:rPr lang="en-US" sz="2400" i="0" dirty="0" err="1" smtClean="0"/>
              <a:t>Tudo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disponibilizado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github</a:t>
            </a:r>
            <a:r>
              <a:rPr lang="en-US" sz="2400" i="0" dirty="0" smtClean="0"/>
              <a:t>:</a:t>
            </a:r>
            <a:endParaRPr lang="pt-BR" sz="2400" i="0" dirty="0" smtClean="0">
              <a:hlinkClick r:id="rId2"/>
            </a:endParaRPr>
          </a:p>
          <a:p>
            <a:pPr marL="0" indent="0" algn="ctr">
              <a:buNone/>
            </a:pPr>
            <a:r>
              <a:rPr lang="pt-BR" sz="2400" dirty="0" smtClean="0">
                <a:hlinkClick r:id="rId2"/>
              </a:rPr>
              <a:t>https</a:t>
            </a:r>
            <a:r>
              <a:rPr lang="pt-BR" sz="2400" dirty="0">
                <a:hlinkClick r:id="rId2"/>
              </a:rPr>
              <a:t>://</a:t>
            </a:r>
            <a:r>
              <a:rPr lang="pt-BR" sz="2400" dirty="0" smtClean="0">
                <a:hlinkClick r:id="rId2"/>
              </a:rPr>
              <a:t>github.com/fabriciorissetto/ORM-CommonMistakes</a:t>
            </a:r>
            <a:endParaRPr lang="pt-BR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Apresentação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Marcelo </a:t>
            </a:r>
            <a:r>
              <a:rPr lang="en-US" dirty="0" err="1" smtClean="0"/>
              <a:t>Wildfaier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Adaptada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Fabrício Rissetto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815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Quando não enviar entidades no contexto: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retornam</a:t>
            </a:r>
            <a:r>
              <a:rPr lang="en-US" sz="2400" i="0" dirty="0" smtClean="0"/>
              <a:t> dados para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, grids, etc.</a:t>
            </a:r>
            <a:endParaRPr lang="en-US" sz="2400" i="0" dirty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informações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gerar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arquivos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exportação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informação</a:t>
            </a:r>
            <a:r>
              <a:rPr lang="en-US" sz="2400" i="0" dirty="0" smtClean="0"/>
              <a:t> para um </a:t>
            </a:r>
            <a:r>
              <a:rPr lang="en-US" sz="2400" i="0" dirty="0" err="1" smtClean="0"/>
              <a:t>operação</a:t>
            </a:r>
            <a:r>
              <a:rPr lang="en-US" sz="2400" dirty="0" smtClean="0"/>
              <a:t>.</a:t>
            </a:r>
            <a:endParaRPr lang="en-US" sz="32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65296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adicionando registros ao contexto para monitoramento.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27" y="2712160"/>
            <a:ext cx="7002501" cy="12804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33" y="4180226"/>
            <a:ext cx="5053668" cy="99992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07357" y="291718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211" y="4421425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8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utilizando o método </a:t>
            </a:r>
            <a:r>
              <a:rPr lang="pt-BR" sz="2400" dirty="0" smtClean="0"/>
              <a:t>.</a:t>
            </a:r>
            <a:r>
              <a:rPr lang="pt-BR" sz="2400" dirty="0" err="1" smtClean="0"/>
              <a:t>AsNoTracking</a:t>
            </a:r>
            <a:r>
              <a:rPr lang="pt-BR" sz="2400" dirty="0" smtClean="0"/>
              <a:t>() </a:t>
            </a:r>
            <a:r>
              <a:rPr lang="pt-BR" sz="2400" i="0" dirty="0" smtClean="0"/>
              <a:t>para deixar o resultado da consulta fora do contexto.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4" y="3067603"/>
            <a:ext cx="6888554" cy="15081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23" y="4651780"/>
            <a:ext cx="6888555" cy="7214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7357" y="320385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44211" y="4708100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9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/>
              <a:t>Perfomance</a:t>
            </a:r>
            <a:r>
              <a:rPr lang="pt-BR" sz="2400" b="1" i="0" dirty="0"/>
              <a:t>:</a:t>
            </a:r>
          </a:p>
          <a:p>
            <a:r>
              <a:rPr lang="en-US" sz="2400" i="0" dirty="0"/>
              <a:t>Na </a:t>
            </a:r>
            <a:r>
              <a:rPr lang="en-US" sz="2400" i="0" dirty="0" err="1"/>
              <a:t>execução</a:t>
            </a:r>
            <a:r>
              <a:rPr lang="en-US" sz="2400" i="0" dirty="0"/>
              <a:t> </a:t>
            </a:r>
            <a:r>
              <a:rPr lang="en-US" sz="2400" i="0" dirty="0" smtClean="0"/>
              <a:t>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resultados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obtidos</a:t>
            </a:r>
            <a:r>
              <a:rPr lang="en-US" sz="2400" i="0" dirty="0" smtClean="0"/>
              <a:t> para 20.000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SEM </a:t>
            </a:r>
            <a:r>
              <a:rPr lang="pt-BR" sz="2200" dirty="0" err="1" smtClean="0"/>
              <a:t>AsNoTracking</a:t>
            </a:r>
            <a:r>
              <a:rPr lang="pt-BR" sz="2200" dirty="0" smtClean="0"/>
              <a:t>()</a:t>
            </a:r>
            <a:endParaRPr lang="pt-BR" sz="2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4,5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b="1" i="0" dirty="0" smtClean="0"/>
              <a:t>COM </a:t>
            </a:r>
            <a:r>
              <a:rPr lang="pt-BR" sz="2200" dirty="0" err="1" smtClean="0"/>
              <a:t>AsNoTracking</a:t>
            </a:r>
            <a:r>
              <a:rPr lang="pt-BR" sz="2200" dirty="0"/>
              <a:t>()</a:t>
            </a:r>
            <a:endParaRPr lang="pt-BR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0,70 </a:t>
            </a:r>
            <a:r>
              <a:rPr lang="pt-BR" sz="3200" i="0" dirty="0">
                <a:solidFill>
                  <a:srgbClr val="00B050"/>
                </a:solidFill>
              </a:rPr>
              <a:t>segundos</a:t>
            </a:r>
            <a:endParaRPr lang="pt-BR" sz="2000" i="0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pt-BR" sz="3200" i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23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1412776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Mapeamento desnecessário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7570124" cy="5472608"/>
          </a:xfrm>
          <a:prstGeom prst="rect">
            <a:avLst/>
          </a:prstGeom>
        </p:spPr>
      </p:pic>
      <p:pic>
        <p:nvPicPr>
          <p:cNvPr id="6146" name="Picture 2" descr="5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31" y="1117359"/>
            <a:ext cx="1032049" cy="10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02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Mapeamento desnecessário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Mapear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full, </a:t>
            </a:r>
            <a:r>
              <a:rPr lang="en-US" sz="2400" i="0" dirty="0" err="1" smtClean="0"/>
              <a:t>sendo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sistema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necessita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alguns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com </a:t>
            </a:r>
            <a:r>
              <a:rPr lang="en-US" sz="2400" i="0" dirty="0" err="1" smtClean="0"/>
              <a:t>grande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mais</a:t>
            </a:r>
            <a:r>
              <a:rPr lang="en-US" sz="2400" i="0" dirty="0" smtClean="0"/>
              <a:t> de um software.</a:t>
            </a:r>
          </a:p>
          <a:p>
            <a:endParaRPr lang="en-US" sz="2400" i="0" dirty="0"/>
          </a:p>
          <a:p>
            <a:pPr marL="0" indent="0">
              <a:buNone/>
            </a:pPr>
            <a:r>
              <a:rPr lang="pt-BR" sz="2400" b="1" i="0" dirty="0" smtClean="0"/>
              <a:t>O que fazer para evitar?</a:t>
            </a:r>
            <a:endParaRPr lang="en-US" sz="2400" i="0" dirty="0" smtClean="0"/>
          </a:p>
          <a:p>
            <a:r>
              <a:rPr lang="en-US" sz="2400" i="0" dirty="0" err="1" smtClean="0"/>
              <a:t>Devemos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mapear</a:t>
            </a:r>
            <a:r>
              <a:rPr lang="en-US" sz="2400" i="0" dirty="0" smtClean="0"/>
              <a:t> no ORM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fazem</a:t>
            </a:r>
            <a:r>
              <a:rPr lang="en-US" sz="2400" i="0" dirty="0" smtClean="0"/>
              <a:t> parte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do software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atuando</a:t>
            </a:r>
            <a:r>
              <a:rPr lang="en-US" sz="2400" i="0" dirty="0" smtClean="0"/>
              <a:t>.</a:t>
            </a:r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102025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Evitando problemas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r>
              <a:rPr lang="pt-BR" sz="2400" i="0" dirty="0" smtClean="0"/>
              <a:t>Utilize extensões </a:t>
            </a:r>
            <a:r>
              <a:rPr lang="pt-BR" sz="2400" i="0" dirty="0"/>
              <a:t>como </a:t>
            </a:r>
            <a:r>
              <a:rPr lang="pt-BR" sz="2400" dirty="0" err="1" smtClean="0"/>
              <a:t>EntityFramework.BulkInsert</a:t>
            </a:r>
            <a:r>
              <a:rPr lang="pt-BR" sz="2400" dirty="0" smtClean="0"/>
              <a:t> </a:t>
            </a:r>
            <a:r>
              <a:rPr lang="pt-BR" sz="2400" i="0" dirty="0" smtClean="0"/>
              <a:t>e</a:t>
            </a:r>
            <a:r>
              <a:rPr lang="pt-BR" sz="2400" dirty="0" smtClean="0"/>
              <a:t> </a:t>
            </a:r>
            <a:r>
              <a:rPr lang="pt-BR" sz="2400" dirty="0" err="1" smtClean="0"/>
              <a:t>EntityFramework.Extended</a:t>
            </a:r>
            <a:r>
              <a:rPr lang="pt-BR" sz="2400" dirty="0" smtClean="0"/>
              <a:t> </a:t>
            </a:r>
            <a:r>
              <a:rPr lang="pt-BR" sz="2400" i="0" dirty="0" smtClean="0"/>
              <a:t>para fazer operações em batch de </a:t>
            </a:r>
            <a:r>
              <a:rPr lang="pt-BR" sz="2400" i="0" dirty="0" err="1" smtClean="0"/>
              <a:t>insert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update</a:t>
            </a:r>
            <a:r>
              <a:rPr lang="pt-BR" sz="2400" i="0" dirty="0" smtClean="0"/>
              <a:t> e delete</a:t>
            </a:r>
            <a:r>
              <a:rPr lang="pt-BR" sz="2400" dirty="0" smtClean="0"/>
              <a:t>.</a:t>
            </a:r>
          </a:p>
          <a:p>
            <a:r>
              <a:rPr lang="pt-BR" sz="2400" i="0" dirty="0" smtClean="0"/>
              <a:t>Usar monitoramento de banco de dados durante o desenvolvimento é essencial. (SQL Profiler/</a:t>
            </a:r>
            <a:r>
              <a:rPr lang="pt-BR" sz="2400" i="0" dirty="0" err="1" smtClean="0"/>
              <a:t>Glimpse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etc</a:t>
            </a:r>
            <a:r>
              <a:rPr lang="pt-BR" sz="2400" i="0" dirty="0" smtClean="0"/>
              <a:t>)</a:t>
            </a:r>
          </a:p>
          <a:p>
            <a:r>
              <a:rPr lang="pt-BR" sz="2400" i="0" dirty="0"/>
              <a:t>O uso do ORM se faz necessário para o contexto</a:t>
            </a:r>
            <a:r>
              <a:rPr lang="pt-BR" sz="2400" i="0" dirty="0" smtClean="0"/>
              <a:t>?</a:t>
            </a:r>
          </a:p>
          <a:p>
            <a:r>
              <a:rPr lang="pt-BR" sz="2400" i="0" dirty="0" smtClean="0"/>
              <a:t>Quanto mais código digitado na aplicação menor é o SQL gerado.</a:t>
            </a:r>
          </a:p>
          <a:p>
            <a:r>
              <a:rPr lang="pt-BR" sz="2400" i="0" dirty="0" smtClean="0"/>
              <a:t>Em muitos cenários temos um DBA do lado cliente ...</a:t>
            </a:r>
          </a:p>
          <a:p>
            <a:endParaRPr lang="pt-BR" sz="2200" i="0" dirty="0" smtClean="0"/>
          </a:p>
          <a:p>
            <a:pPr marL="0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53097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123728" y="4365104"/>
            <a:ext cx="2664296" cy="936104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pt-BR" b="0" i="0" dirty="0" smtClean="0"/>
              <a:t>Fabrício Rissetto</a:t>
            </a:r>
            <a:endParaRPr lang="pt-BR" b="0" i="0" dirty="0" smtClean="0"/>
          </a:p>
          <a:p>
            <a:pPr>
              <a:spcAft>
                <a:spcPts val="0"/>
              </a:spcAft>
            </a:pPr>
            <a:r>
              <a:rPr lang="pt-BR" b="0" i="0" dirty="0" smtClean="0"/>
              <a:t>fabriciosilva@cwi.com.br</a:t>
            </a:r>
            <a:endParaRPr lang="pt-BR" b="0" i="0" dirty="0"/>
          </a:p>
        </p:txBody>
      </p:sp>
      <p:sp>
        <p:nvSpPr>
          <p:cNvPr id="4" name="Título 4"/>
          <p:cNvSpPr txBox="1">
            <a:spLocks/>
          </p:cNvSpPr>
          <p:nvPr/>
        </p:nvSpPr>
        <p:spPr>
          <a:xfrm>
            <a:off x="6372200" y="2412702"/>
            <a:ext cx="2664296" cy="8722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Discussão</a:t>
            </a:r>
            <a:endParaRPr lang="en-US" dirty="0"/>
          </a:p>
        </p:txBody>
      </p:sp>
      <p:sp>
        <p:nvSpPr>
          <p:cNvPr id="7" name="Subtítulo 5"/>
          <p:cNvSpPr txBox="1">
            <a:spLocks/>
          </p:cNvSpPr>
          <p:nvPr/>
        </p:nvSpPr>
        <p:spPr>
          <a:xfrm>
            <a:off x="6446358" y="3284984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DDD + EF</a:t>
            </a:r>
          </a:p>
          <a:p>
            <a:r>
              <a:rPr lang="en-US" kern="0" dirty="0" err="1" smtClean="0"/>
              <a:t>Evolução</a:t>
            </a:r>
            <a:r>
              <a:rPr lang="en-US" kern="0" dirty="0" smtClean="0"/>
              <a:t> do banco de dados com EF Migrations </a:t>
            </a:r>
          </a:p>
          <a:p>
            <a:r>
              <a:rPr lang="en-US" kern="0" dirty="0" smtClean="0"/>
              <a:t>Micro ORMs</a:t>
            </a:r>
            <a:endParaRPr lang="pt-BR" kern="0" dirty="0" smtClean="0"/>
          </a:p>
        </p:txBody>
      </p:sp>
    </p:spTree>
    <p:extLst>
      <p:ext uri="{BB962C8B-B14F-4D97-AF65-F5344CB8AC3E}">
        <p14:creationId xmlns:p14="http://schemas.microsoft.com/office/powerpoint/2010/main" val="1854043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Contextos</a:t>
            </a:r>
            <a:r>
              <a:rPr lang="en-US" dirty="0" smtClean="0"/>
              <a:t> de </a:t>
            </a:r>
            <a:r>
              <a:rPr lang="en-US" dirty="0" err="1" smtClean="0"/>
              <a:t>curta</a:t>
            </a:r>
            <a:r>
              <a:rPr lang="en-US" dirty="0" smtClean="0"/>
              <a:t> </a:t>
            </a:r>
            <a:r>
              <a:rPr lang="en-US" dirty="0" err="1" smtClean="0"/>
              <a:t>duração</a:t>
            </a:r>
            <a:endParaRPr lang="en-US" dirty="0" smtClean="0"/>
          </a:p>
          <a:p>
            <a:pPr lvl="1"/>
            <a:r>
              <a:rPr lang="pt-BR" i="0" dirty="0"/>
              <a:t>short-</a:t>
            </a:r>
            <a:r>
              <a:rPr lang="pt-BR" i="0" dirty="0" err="1"/>
              <a:t>lived</a:t>
            </a:r>
            <a:r>
              <a:rPr lang="pt-BR" i="0" dirty="0"/>
              <a:t> </a:t>
            </a:r>
            <a:r>
              <a:rPr lang="pt-BR" i="0" dirty="0" smtClean="0"/>
              <a:t>contexto</a:t>
            </a:r>
          </a:p>
          <a:p>
            <a:pPr lvl="1"/>
            <a:r>
              <a:rPr lang="pt-BR" i="0" dirty="0" err="1"/>
              <a:t>context</a:t>
            </a:r>
            <a:r>
              <a:rPr lang="pt-BR" i="0" dirty="0"/>
              <a:t>-per-</a:t>
            </a:r>
            <a:r>
              <a:rPr lang="pt-BR" i="0" dirty="0" err="1"/>
              <a:t>request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cada</a:t>
            </a:r>
            <a:r>
              <a:rPr lang="en-US" dirty="0" smtClean="0"/>
              <a:t> insert/update a </a:t>
            </a:r>
            <a:r>
              <a:rPr lang="en-US" dirty="0" err="1" smtClean="0"/>
              <a:t>entidade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para o </a:t>
            </a:r>
            <a:r>
              <a:rPr lang="en-US" dirty="0" err="1" smtClean="0"/>
              <a:t>contexto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111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real - CREDZ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31540" y="1196752"/>
            <a:ext cx="8280920" cy="115212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Cenário:</a:t>
            </a:r>
          </a:p>
          <a:p>
            <a:r>
              <a:rPr lang="pt-BR" sz="2200" i="0" dirty="0" smtClean="0"/>
              <a:t>Tela de exportação de agenda financeira.</a:t>
            </a:r>
          </a:p>
          <a:p>
            <a:r>
              <a:rPr lang="pt-BR" sz="2200" i="0" dirty="0" smtClean="0"/>
              <a:t>Rotina responsável por gerar um </a:t>
            </a:r>
            <a:r>
              <a:rPr lang="pt-BR" sz="2200" i="0" dirty="0" err="1" smtClean="0"/>
              <a:t>txt</a:t>
            </a:r>
            <a:r>
              <a:rPr lang="pt-BR" sz="2200" i="0" dirty="0" smtClean="0"/>
              <a:t>, a partir da leitura de algumas tabelas com grande volume de dados.</a:t>
            </a:r>
          </a:p>
          <a:p>
            <a:r>
              <a:rPr lang="pt-BR" sz="2200" i="0" dirty="0" smtClean="0"/>
              <a:t>Durante os testes e homologação não era perceptível um “N+1” na rotina, em virtude do baixo volume de registros.</a:t>
            </a:r>
          </a:p>
          <a:p>
            <a:endParaRPr lang="pt-BR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</a:p>
          <a:p>
            <a:r>
              <a:rPr lang="pt-BR" sz="2200" i="0" dirty="0" smtClean="0"/>
              <a:t>A funcionalidade parou em produção após atingir um grande volume de registros.</a:t>
            </a:r>
          </a:p>
        </p:txBody>
      </p:sp>
    </p:spTree>
    <p:extLst>
      <p:ext uri="{BB962C8B-B14F-4D97-AF65-F5344CB8AC3E}">
        <p14:creationId xmlns:p14="http://schemas.microsoft.com/office/powerpoint/2010/main" val="290642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Conceito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340768"/>
            <a:ext cx="8818050" cy="4392488"/>
          </a:xfrm>
        </p:spPr>
        <p:txBody>
          <a:bodyPr/>
          <a:lstStyle/>
          <a:p>
            <a:r>
              <a:rPr lang="pt-BR" sz="2400" i="0" dirty="0" err="1" smtClean="0"/>
              <a:t>ORM’s</a:t>
            </a:r>
            <a:r>
              <a:rPr lang="pt-BR" sz="2400" i="0" dirty="0" smtClean="0"/>
              <a:t> são Frameworks de mapeamento Objeto x Relacional.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EntityFramework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Hibernate</a:t>
            </a:r>
            <a:r>
              <a:rPr lang="pt-BR" sz="2200" i="0" dirty="0" smtClean="0"/>
              <a:t> e </a:t>
            </a:r>
            <a:r>
              <a:rPr lang="pt-BR" sz="2200" i="0" dirty="0" err="1" smtClean="0"/>
              <a:t>NHibernate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Castle</a:t>
            </a:r>
            <a:r>
              <a:rPr lang="pt-BR" sz="2200" i="0" dirty="0" smtClean="0"/>
              <a:t> </a:t>
            </a:r>
            <a:r>
              <a:rPr lang="pt-BR" sz="2200" i="0" dirty="0" err="1" smtClean="0"/>
              <a:t>ActiveRecords</a:t>
            </a:r>
            <a:r>
              <a:rPr lang="pt-BR" sz="2200" i="0" dirty="0" smtClean="0"/>
              <a:t> e outros ...</a:t>
            </a:r>
          </a:p>
          <a:p>
            <a:r>
              <a:rPr lang="pt-BR" sz="2400" i="0" dirty="0" smtClean="0"/>
              <a:t>Promovem abstração de acesso a dados em conjunto com outros frameworks de consulta.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System.LINQ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24128" y="515719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exemplo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2"/>
              </a:rPr>
              <a:t>IQueryProvider</a:t>
            </a:r>
            <a:r>
              <a:rPr lang="en-US" sz="1600" dirty="0" smtClean="0"/>
              <a:t>)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Agilidade no desenvolvimento.</a:t>
            </a:r>
          </a:p>
          <a:p>
            <a:r>
              <a:rPr lang="pt-BR" sz="2200" i="0" dirty="0" smtClean="0"/>
              <a:t>Abstração da base de dados para a aplicação.</a:t>
            </a:r>
          </a:p>
          <a:p>
            <a:r>
              <a:rPr lang="pt-BR" sz="2200" i="0" dirty="0" smtClean="0"/>
              <a:t>Diminui drasticamente (em alguns casos completamente) a escrita de instruções SQL.</a:t>
            </a:r>
          </a:p>
          <a:p>
            <a:r>
              <a:rPr lang="pt-BR" sz="2200" i="0" dirty="0" smtClean="0"/>
              <a:t>Evita erros de digitação e sintaxe em SQL </a:t>
            </a:r>
            <a:r>
              <a:rPr lang="pt-BR" sz="2200" i="0" dirty="0" err="1" smtClean="0"/>
              <a:t>strings</a:t>
            </a:r>
            <a:r>
              <a:rPr lang="pt-BR" sz="2200" i="0" dirty="0" smtClean="0"/>
              <a:t>.</a:t>
            </a:r>
          </a:p>
          <a:p>
            <a:r>
              <a:rPr lang="pt-BR" sz="2200" i="0" dirty="0" smtClean="0"/>
              <a:t>Alterações na base de dados com menos impacto para aplicação, uma vez que o mapeamento é feito em um único ponto.</a:t>
            </a:r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167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Malefícios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Facilidade no uso é o calcanhar de Aquiles.</a:t>
            </a:r>
          </a:p>
          <a:p>
            <a:pPr lvl="1"/>
            <a:r>
              <a:rPr lang="en-US" sz="2000" i="0" dirty="0" err="1" smtClean="0"/>
              <a:t>Trabalho</a:t>
            </a:r>
            <a:r>
              <a:rPr lang="en-US" sz="2000" i="0" dirty="0" smtClean="0"/>
              <a:t> com “</a:t>
            </a:r>
            <a:r>
              <a:rPr lang="en-US" sz="2000" i="0" dirty="0" err="1" smtClean="0"/>
              <a:t>listas</a:t>
            </a:r>
            <a:r>
              <a:rPr lang="en-US" sz="2000" i="0" dirty="0" smtClean="0"/>
              <a:t> de </a:t>
            </a:r>
            <a:r>
              <a:rPr lang="en-US" sz="2000" i="0" dirty="0" err="1" smtClean="0"/>
              <a:t>objetos</a:t>
            </a:r>
            <a:r>
              <a:rPr lang="en-US" sz="2000" i="0" dirty="0" smtClean="0"/>
              <a:t>” leva </a:t>
            </a:r>
            <a:r>
              <a:rPr lang="en-US" sz="2000" i="0" dirty="0" err="1" smtClean="0"/>
              <a:t>desenvolvedores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inexperientes</a:t>
            </a:r>
            <a:r>
              <a:rPr lang="en-US" sz="2000" i="0" dirty="0" smtClean="0"/>
              <a:t> a </a:t>
            </a:r>
            <a:r>
              <a:rPr lang="en-US" sz="2000" i="0" dirty="0" err="1" smtClean="0"/>
              <a:t>esquecer</a:t>
            </a:r>
            <a:r>
              <a:rPr lang="en-US" sz="2000" i="0" dirty="0" smtClean="0"/>
              <a:t> que </a:t>
            </a:r>
            <a:r>
              <a:rPr lang="en-US" sz="2000" i="0" dirty="0" err="1" smtClean="0"/>
              <a:t>por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trás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são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executadas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instruções</a:t>
            </a:r>
            <a:r>
              <a:rPr lang="en-US" sz="2000" i="0" dirty="0" smtClean="0"/>
              <a:t> SQL </a:t>
            </a:r>
            <a:endParaRPr lang="pt-BR" sz="2000" i="0" dirty="0" smtClean="0"/>
          </a:p>
          <a:p>
            <a:r>
              <a:rPr lang="pt-BR" sz="2200" i="0" dirty="0" smtClean="0"/>
              <a:t>Normalmente leva as entidades a serem classes puramente POCO, o que pode ser um problema em projetos orientados a domínio.</a:t>
            </a:r>
            <a:endParaRPr lang="pt-BR" sz="2200" i="0" dirty="0" smtClean="0"/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124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</a:t>
            </a:r>
            <a:endParaRPr lang="pt-BR" sz="3200" dirty="0"/>
          </a:p>
        </p:txBody>
      </p:sp>
      <p:pic>
        <p:nvPicPr>
          <p:cNvPr id="1026" name="Picture 2" descr="http://blog.crushpath.com/wp-content/uploads/2014/03/orange-5-h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118062" cy="35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967148" y="2761061"/>
            <a:ext cx="43492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M</a:t>
            </a:r>
            <a:r>
              <a:rPr lang="pt-BR" sz="4000" dirty="0" smtClean="0"/>
              <a:t>ás </a:t>
            </a:r>
            <a:r>
              <a:rPr lang="pt-BR" sz="4000" dirty="0"/>
              <a:t>práticas com </a:t>
            </a:r>
            <a:endParaRPr lang="pt-BR" sz="4000" dirty="0" smtClean="0"/>
          </a:p>
          <a:p>
            <a:r>
              <a:rPr lang="pt-BR" sz="4000" dirty="0" err="1" smtClean="0"/>
              <a:t>Entity</a:t>
            </a:r>
            <a:r>
              <a:rPr lang="pt-BR" sz="4000" dirty="0" smtClean="0"/>
              <a:t> </a:t>
            </a:r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21536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 – Modelo de dados dos exemplos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753225" cy="4352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531992" y="53012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10.000.000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781883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852593" y="198884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250.000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523378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225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WI - Modelo de Apresentação - 2014 - Office 2013.pptx" id="{DB9BCBAC-7AA4-4E5E-BA7D-D56DDD00C02D}" vid="{14C24B2A-EAE3-4B05-B437-64A5B9454A2F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CWI - Modelo de Apresentação - 2014</Template>
  <TotalTime>11188</TotalTime>
  <Words>1153</Words>
  <Application>Microsoft Office PowerPoint</Application>
  <PresentationFormat>Apresentação na tela (4:3)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Design padrão</vt:lpstr>
      <vt:lpstr>ORM: O que estamos fazendo errado?</vt:lpstr>
      <vt:lpstr>Em pauta ...</vt:lpstr>
      <vt:lpstr>Código Fonte + Base de Dados + PPT</vt:lpstr>
      <vt:lpstr>Caso real - CREDZ</vt:lpstr>
      <vt:lpstr>Conceito</vt:lpstr>
      <vt:lpstr>Benefícios</vt:lpstr>
      <vt:lpstr>Malefícios</vt:lpstr>
      <vt:lpstr>ORM</vt:lpstr>
      <vt:lpstr>ORM – Modelo de dados dos exemplos</vt:lpstr>
      <vt:lpstr> N+1</vt:lpstr>
      <vt:lpstr> 1. N+1</vt:lpstr>
      <vt:lpstr> 1. N+1</vt:lpstr>
      <vt:lpstr> 1. N+1 – EF</vt:lpstr>
      <vt:lpstr>1. N+1</vt:lpstr>
      <vt:lpstr>Não utilizar projeção</vt:lpstr>
      <vt:lpstr>2. Não utilizar projeção</vt:lpstr>
      <vt:lpstr>2. Não utilizar projeção - EF</vt:lpstr>
      <vt:lpstr>2. Não utilizar projeção - EF</vt:lpstr>
      <vt:lpstr>2. Não utilizar projeção</vt:lpstr>
      <vt:lpstr>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Mapeamento desnecessário</vt:lpstr>
      <vt:lpstr>5. Mapeamento desnecessário</vt:lpstr>
      <vt:lpstr> Evitando problemas</vt:lpstr>
      <vt:lpstr>Perguntas?</vt:lpstr>
      <vt:lpstr>Apresentação do PowerPoint</vt:lpstr>
    </vt:vector>
  </TitlesOfParts>
  <Manager>Qualidade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Márcia Daniela Scheid</dc:creator>
  <cp:lastModifiedBy>Fabricio Elias Rissetto da Silva</cp:lastModifiedBy>
  <cp:revision>249</cp:revision>
  <dcterms:created xsi:type="dcterms:W3CDTF">2014-06-04T21:08:51Z</dcterms:created>
  <dcterms:modified xsi:type="dcterms:W3CDTF">2017-01-10T19:14:34Z</dcterms:modified>
</cp:coreProperties>
</file>